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1" r:id="rId6"/>
    <p:sldId id="262" r:id="rId7"/>
    <p:sldId id="268" r:id="rId8"/>
    <p:sldId id="264" r:id="rId9"/>
    <p:sldId id="266" r:id="rId10"/>
    <p:sldId id="267" r:id="rId11"/>
  </p:sldIdLst>
  <p:sldSz cx="11877675" cy="6838950"/>
  <p:notesSz cx="6858000" cy="9144000"/>
  <p:defaultTextStyle>
    <a:defPPr>
      <a:defRPr lang="nl-NL"/>
    </a:defPPr>
    <a:lvl1pPr marL="0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889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778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667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556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446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335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224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113" algn="l" defTabSz="5758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39" autoAdjust="0"/>
  </p:normalViewPr>
  <p:slideViewPr>
    <p:cSldViewPr snapToGrid="0" snapToObjects="1">
      <p:cViewPr varScale="1">
        <p:scale>
          <a:sx n="82" d="100"/>
          <a:sy n="82" d="100"/>
        </p:scale>
        <p:origin x="773" y="48"/>
      </p:cViewPr>
      <p:guideLst>
        <p:guide orient="horz" pos="2154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C2FF-878B-411C-BE5E-2E67389DAA3C}" type="datetimeFigureOut">
              <a:rPr lang="nl-NL"/>
              <a:t>6-10-2017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8F47-DB00-4A6A-860B-BC83D520E8BA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62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8F47-DB00-4A6A-860B-BC83D520E8BA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710" y="1119245"/>
            <a:ext cx="8908256" cy="238096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710" y="3592032"/>
            <a:ext cx="8908256" cy="16511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5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1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9961" y="364111"/>
            <a:ext cx="2561124" cy="5795694"/>
          </a:xfrm>
        </p:spPr>
        <p:txBody>
          <a:bodyPr vert="eaVer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590" y="364111"/>
            <a:ext cx="7534900" cy="5795694"/>
          </a:xfrm>
        </p:spPr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49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04" y="1704989"/>
            <a:ext cx="10244495" cy="2844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404" y="4576715"/>
            <a:ext cx="10244495" cy="14960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04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590" y="1820554"/>
            <a:ext cx="5048012" cy="4339251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073" y="1820554"/>
            <a:ext cx="5048012" cy="4339251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6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7" y="364111"/>
            <a:ext cx="10244495" cy="1321881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138" y="1676493"/>
            <a:ext cx="5024813" cy="821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138" y="2498116"/>
            <a:ext cx="5024813" cy="367435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073" y="1676493"/>
            <a:ext cx="5049559" cy="821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073" y="2498116"/>
            <a:ext cx="5049559" cy="367435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2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2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8" y="455930"/>
            <a:ext cx="3830859" cy="15957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559" y="984683"/>
            <a:ext cx="6013073" cy="4860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138" y="2051685"/>
            <a:ext cx="3830859" cy="3801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5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8" y="455930"/>
            <a:ext cx="3830859" cy="15957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9559" y="984683"/>
            <a:ext cx="6013073" cy="486008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138" y="2051685"/>
            <a:ext cx="3830859" cy="3801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8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590" y="364111"/>
            <a:ext cx="10244495" cy="132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590" y="1820554"/>
            <a:ext cx="10244495" cy="433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590" y="6338694"/>
            <a:ext cx="267247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F759-0E5A-AC41-A0FB-87CF4AE552B8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480" y="6338694"/>
            <a:ext cx="400871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608" y="6338694"/>
            <a:ext cx="267247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342D-9D6A-2847-B923-C0D3E3FD1CC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51319"/>
            <a:ext cx="11877675" cy="887631"/>
          </a:xfrm>
          <a:prstGeom prst="rect">
            <a:avLst/>
          </a:prstGeom>
        </p:spPr>
      </p:pic>
      <p:pic>
        <p:nvPicPr>
          <p:cNvPr id="8" name="Afbeelding 7">
            <a:extLst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5664664"/>
            <a:ext cx="3962400" cy="1257300"/>
          </a:xfrm>
          <a:prstGeom prst="rect">
            <a:avLst/>
          </a:prstGeom>
        </p:spPr>
      </p:pic>
      <p:pic>
        <p:nvPicPr>
          <p:cNvPr id="9" name="Afbeelding 8">
            <a:extLst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5287792"/>
            <a:ext cx="11877674" cy="746890"/>
          </a:xfrm>
          <a:prstGeom prst="rect">
            <a:avLst/>
          </a:prstGeom>
        </p:spPr>
      </p:pic>
      <p:pic>
        <p:nvPicPr>
          <p:cNvPr id="10" name="Afbeelding 9">
            <a:extLst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87900" y="6203661"/>
            <a:ext cx="2286000" cy="571500"/>
          </a:xfrm>
          <a:prstGeom prst="rect">
            <a:avLst/>
          </a:prstGeom>
        </p:spPr>
      </p:pic>
      <p:pic>
        <p:nvPicPr>
          <p:cNvPr id="11" name="Afbeelding 10">
            <a:extLst/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flipV="1">
            <a:off x="9395619" y="6267450"/>
            <a:ext cx="2482055" cy="248206"/>
          </a:xfrm>
          <a:prstGeom prst="rect">
            <a:avLst/>
          </a:prstGeom>
        </p:spPr>
      </p:pic>
      <p:pic>
        <p:nvPicPr>
          <p:cNvPr id="12" name="Afbeelding 11">
            <a:extLst/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55200" y="5867956"/>
            <a:ext cx="2778767" cy="1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nl-NL" dirty="0"/>
              <a:t>Gebrokenheid onder jongeren</a:t>
            </a:r>
            <a:br>
              <a:rPr lang="en-US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319"/>
            <a:ext cx="11877675" cy="8876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64664"/>
            <a:ext cx="3962400" cy="12573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87792"/>
            <a:ext cx="11877674" cy="74689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6203661"/>
            <a:ext cx="2286000" cy="5715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395619" y="6267450"/>
            <a:ext cx="2482055" cy="24820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00" y="5867956"/>
            <a:ext cx="2778767" cy="16672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49755" y="3169368"/>
            <a:ext cx="2743200" cy="4462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Negatief zelfbeeld </a:t>
            </a:r>
            <a:r>
              <a:rPr lang="nl-NL" dirty="0" err="1"/>
              <a:t>vs</a:t>
            </a:r>
            <a:r>
              <a:rPr lang="nl-NL" dirty="0"/>
              <a:t> zelfaanvaarding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Als opvoeder speel je een belangrijke rol in de vorming van het zelfbeeld van je kind/pupil</a:t>
            </a:r>
          </a:p>
          <a:p>
            <a:r>
              <a:rPr lang="nl-NL" dirty="0"/>
              <a:t>Basis van wat jij meegeeft ligt in jouw eigen zelfbeeld</a:t>
            </a:r>
          </a:p>
          <a:p>
            <a:r>
              <a:rPr lang="nl-NL" dirty="0"/>
              <a:t>Wat is jouw identiteit?</a:t>
            </a:r>
          </a:p>
          <a:p>
            <a:r>
              <a:rPr lang="nl-NL" dirty="0"/>
              <a:t>Weet jij je geliefd?</a:t>
            </a:r>
          </a:p>
          <a:p>
            <a:r>
              <a:rPr lang="nl-NL" dirty="0"/>
              <a:t>Zelfaanvaarding Psalm 8 </a:t>
            </a:r>
            <a:r>
              <a:rPr lang="nl-NL" dirty="0" err="1"/>
              <a:t>Efeze</a:t>
            </a:r>
            <a:r>
              <a:rPr lang="nl-NL" dirty="0"/>
              <a:t> 1 Romeinen 7</a:t>
            </a:r>
          </a:p>
        </p:txBody>
      </p:sp>
      <p:pic>
        <p:nvPicPr>
          <p:cNvPr id="4" name="Afbeelding 4" descr="3e8d2d118e6c3d15cd94cb40321c78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65" y="2236559"/>
            <a:ext cx="2249487" cy="35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524" y="1104900"/>
            <a:ext cx="10689908" cy="1139825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Hoe sta je zelf tegenover (de opvoeding van) tieners en jongeren?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nl-NL" dirty="0"/>
              <a:t>Welk beeld heb je van hen?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0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Jongerenculturen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Sociale identiteit ontwikkelen</a:t>
            </a:r>
          </a:p>
          <a:p>
            <a:r>
              <a:rPr lang="nl-NL" dirty="0"/>
              <a:t>Doe-het-zelf-proces</a:t>
            </a:r>
          </a:p>
          <a:p>
            <a:r>
              <a:rPr lang="nl-NL" dirty="0"/>
              <a:t>Verschillende rollen aannemen en uitproberen</a:t>
            </a:r>
          </a:p>
        </p:txBody>
      </p:sp>
    </p:spTree>
    <p:extLst>
      <p:ext uri="{BB962C8B-B14F-4D97-AF65-F5344CB8AC3E}">
        <p14:creationId xmlns:p14="http://schemas.microsoft.com/office/powerpoint/2010/main" val="13763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zijn jongeren mee bezig?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25638" y="1362075"/>
            <a:ext cx="5300336" cy="61093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/>
              <a:t>* Toekomst</a:t>
            </a:r>
          </a:p>
          <a:p>
            <a:pPr algn="ctr"/>
            <a:r>
              <a:rPr lang="nl-NL" dirty="0"/>
              <a:t>*Prestatiedruk</a:t>
            </a:r>
          </a:p>
          <a:p>
            <a:pPr algn="ctr"/>
            <a:r>
              <a:rPr lang="nl-NL" dirty="0"/>
              <a:t>* Gezondheid</a:t>
            </a:r>
          </a:p>
          <a:p>
            <a:pPr algn="ctr"/>
            <a:r>
              <a:rPr lang="nl-NL" dirty="0"/>
              <a:t>* Bullshitdetector: echt contact</a:t>
            </a:r>
          </a:p>
          <a:p>
            <a:pPr algn="ctr"/>
            <a:r>
              <a:rPr lang="nl-NL" dirty="0"/>
              <a:t>* Intensivering</a:t>
            </a:r>
          </a:p>
          <a:p>
            <a:pPr algn="ctr"/>
            <a:r>
              <a:rPr lang="nl-NL" dirty="0"/>
              <a:t>*</a:t>
            </a:r>
            <a:r>
              <a:rPr lang="nl-NL" dirty="0" err="1"/>
              <a:t>Wanderlust</a:t>
            </a:r>
          </a:p>
          <a:p>
            <a:pPr algn="ctr"/>
            <a:r>
              <a:rPr lang="nl-NL" dirty="0"/>
              <a:t>* Filterbubbel</a:t>
            </a:r>
          </a:p>
          <a:p>
            <a:pPr algn="ctr"/>
            <a:r>
              <a:rPr lang="nl-NL" dirty="0"/>
              <a:t>* Weinig contact tussen oud en jong</a:t>
            </a:r>
          </a:p>
          <a:p>
            <a:pPr algn="ctr"/>
            <a:r>
              <a:rPr lang="nl-NL" dirty="0"/>
              <a:t>*Duidelijkheid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46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Depressie bij jongeren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1 op de 15 krijgt een depressie</a:t>
            </a:r>
          </a:p>
          <a:p>
            <a:r>
              <a:rPr lang="nl-NL" dirty="0"/>
              <a:t>1 op de 5 worstelt met depressieve gevoelens</a:t>
            </a:r>
          </a:p>
          <a:p>
            <a:r>
              <a:rPr lang="nl-NL" dirty="0"/>
              <a:t>Erfelijke eigenschappen, genetische aanleg</a:t>
            </a:r>
          </a:p>
          <a:p>
            <a:r>
              <a:rPr lang="nl-NL" dirty="0"/>
              <a:t>Externe factoren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66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Externe factoren</a:t>
            </a:r>
          </a:p>
        </p:txBody>
      </p:sp>
      <p:pic>
        <p:nvPicPr>
          <p:cNvPr id="4" name="Afbeelding 4" descr="2a823ef052f7ed4aaafd900f094be1d8--vel-counseling.jpg"/>
          <p:cNvPicPr>
            <a:picLocks noChangeAspect="1"/>
          </p:cNvPicPr>
          <p:nvPr/>
        </p:nvPicPr>
        <p:blipFill rotWithShape="1">
          <a:blip r:embed="rId2"/>
          <a:srcRect l="2217602" t="-277304" r="-2217602" b="277304"/>
          <a:stretch/>
        </p:blipFill>
        <p:spPr>
          <a:xfrm flipH="1">
            <a:off x="7092873" y="4128673"/>
            <a:ext cx="269369" cy="37347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Succesterreur</a:t>
            </a:r>
          </a:p>
          <a:p>
            <a:r>
              <a:rPr lang="nl-NL" dirty="0"/>
              <a:t>Sociale media</a:t>
            </a:r>
          </a:p>
          <a:p>
            <a:r>
              <a:rPr lang="nl-NL" dirty="0"/>
              <a:t>Cyberpesten en </a:t>
            </a:r>
            <a:r>
              <a:rPr lang="nl-NL" dirty="0" err="1"/>
              <a:t>sexting</a:t>
            </a:r>
          </a:p>
          <a:p>
            <a:r>
              <a:rPr lang="nl-NL" dirty="0"/>
              <a:t>Seksuele ervaringen</a:t>
            </a:r>
          </a:p>
          <a:p>
            <a:r>
              <a:rPr lang="nl-NL" dirty="0"/>
              <a:t>Roken, alcohol, drugs</a:t>
            </a:r>
          </a:p>
          <a:p>
            <a:pPr marL="0" indent="0">
              <a:buNone/>
            </a:pP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4067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2a823ef052f7ed4aaafd900f094be1d8--vel-counse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01" y="609600"/>
            <a:ext cx="274465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92566" y="47625"/>
            <a:ext cx="5938837" cy="50475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b="1" dirty="0" err="1"/>
              <a:t>Kernsymptomen</a:t>
            </a:r>
            <a:r>
              <a:rPr b="1" dirty="0"/>
              <a:t> </a:t>
            </a:r>
            <a:r>
              <a:rPr b="1" dirty="0" err="1"/>
              <a:t>depressie</a:t>
            </a:r>
            <a:r>
              <a:rPr b="1" dirty="0"/>
              <a:t>:</a:t>
            </a:r>
          </a:p>
          <a:p>
            <a:pPr>
              <a:buChar char="•"/>
            </a:pPr>
            <a:r>
              <a:rPr dirty="0" err="1"/>
              <a:t>Sombere</a:t>
            </a:r>
            <a:r>
              <a:rPr dirty="0"/>
              <a:t> stemming</a:t>
            </a:r>
          </a:p>
          <a:p>
            <a:pPr>
              <a:buChar char="•"/>
            </a:pPr>
            <a:r>
              <a:rPr dirty="0" err="1"/>
              <a:t>Verlies</a:t>
            </a:r>
            <a:r>
              <a:rPr dirty="0"/>
              <a:t> van </a:t>
            </a:r>
            <a:r>
              <a:rPr dirty="0" err="1"/>
              <a:t>interesse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plezier</a:t>
            </a:r>
            <a:r>
              <a:rPr dirty="0"/>
              <a:t> in </a:t>
            </a:r>
            <a:r>
              <a:rPr dirty="0" err="1"/>
              <a:t>bijna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activiteiten</a:t>
            </a:r>
          </a:p>
          <a:p>
            <a:r>
              <a:rPr b="1" dirty="0" err="1"/>
              <a:t>Aanvullende</a:t>
            </a:r>
            <a:r>
              <a:rPr b="1" dirty="0"/>
              <a:t> </a:t>
            </a:r>
            <a:r>
              <a:rPr b="1" dirty="0" err="1"/>
              <a:t>kenmerken</a:t>
            </a:r>
            <a:r>
              <a:rPr b="1" dirty="0"/>
              <a:t> </a:t>
            </a:r>
            <a:r>
              <a:rPr b="1" dirty="0" err="1"/>
              <a:t>depressie</a:t>
            </a:r>
            <a:r>
              <a:rPr b="1" dirty="0"/>
              <a:t>:</a:t>
            </a:r>
          </a:p>
          <a:p>
            <a:pPr>
              <a:buChar char="•"/>
            </a:pPr>
            <a:r>
              <a:rPr dirty="0" err="1"/>
              <a:t>Verminderde</a:t>
            </a:r>
            <a:r>
              <a:rPr dirty="0"/>
              <a:t> of </a:t>
            </a:r>
            <a:r>
              <a:rPr dirty="0" err="1"/>
              <a:t>juist</a:t>
            </a:r>
            <a:r>
              <a:rPr dirty="0"/>
              <a:t> </a:t>
            </a:r>
            <a:r>
              <a:rPr dirty="0" err="1"/>
              <a:t>toegenomen</a:t>
            </a:r>
            <a:r>
              <a:rPr dirty="0"/>
              <a:t> </a:t>
            </a:r>
            <a:r>
              <a:rPr dirty="0" err="1"/>
              <a:t>eetlust</a:t>
            </a:r>
            <a:r>
              <a:rPr dirty="0"/>
              <a:t>, wat </a:t>
            </a:r>
            <a:r>
              <a:rPr dirty="0" err="1"/>
              <a:t>samen</a:t>
            </a:r>
            <a:r>
              <a:rPr dirty="0"/>
              <a:t> </a:t>
            </a:r>
            <a:r>
              <a:rPr dirty="0" err="1"/>
              <a:t>gaat</a:t>
            </a:r>
            <a:r>
              <a:rPr dirty="0"/>
              <a:t> met </a:t>
            </a:r>
            <a:r>
              <a:rPr dirty="0" err="1"/>
              <a:t>afvallen</a:t>
            </a:r>
            <a:r>
              <a:rPr dirty="0"/>
              <a:t> of </a:t>
            </a:r>
            <a:r>
              <a:rPr dirty="0" err="1"/>
              <a:t>aankomen</a:t>
            </a:r>
          </a:p>
          <a:p>
            <a:pPr>
              <a:buChar char="•"/>
            </a:pPr>
            <a:r>
              <a:rPr dirty="0" err="1"/>
              <a:t>Slecht</a:t>
            </a:r>
            <a:r>
              <a:rPr dirty="0"/>
              <a:t> </a:t>
            </a:r>
            <a:r>
              <a:rPr dirty="0" err="1"/>
              <a:t>slapen</a:t>
            </a:r>
            <a:r>
              <a:rPr dirty="0"/>
              <a:t> of </a:t>
            </a:r>
            <a:r>
              <a:rPr dirty="0" err="1"/>
              <a:t>juist</a:t>
            </a:r>
            <a:r>
              <a:rPr dirty="0"/>
              <a:t> </a:t>
            </a:r>
            <a:r>
              <a:rPr dirty="0" err="1"/>
              <a:t>veel</a:t>
            </a:r>
            <a:r>
              <a:rPr dirty="0"/>
              <a:t> </a:t>
            </a:r>
            <a:r>
              <a:rPr dirty="0" err="1"/>
              <a:t>slapen</a:t>
            </a:r>
          </a:p>
          <a:p>
            <a:pPr>
              <a:buChar char="•"/>
            </a:pPr>
            <a:r>
              <a:rPr dirty="0"/>
              <a:t>Boos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rusteloos</a:t>
            </a:r>
            <a:r>
              <a:rPr dirty="0"/>
              <a:t> </a:t>
            </a:r>
            <a:r>
              <a:rPr dirty="0" err="1"/>
              <a:t>gedrag</a:t>
            </a:r>
          </a:p>
          <a:p>
            <a:pPr>
              <a:buChar char="•"/>
            </a:pPr>
            <a:r>
              <a:rPr dirty="0" err="1"/>
              <a:t>Verlies</a:t>
            </a:r>
            <a:r>
              <a:rPr dirty="0"/>
              <a:t> van </a:t>
            </a:r>
            <a:r>
              <a:rPr dirty="0" err="1"/>
              <a:t>energie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vermoeidheid</a:t>
            </a:r>
          </a:p>
          <a:p>
            <a:pPr>
              <a:buChar char="•"/>
            </a:pPr>
            <a:r>
              <a:rPr dirty="0" err="1"/>
              <a:t>Gedachten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de </a:t>
            </a:r>
            <a:r>
              <a:rPr dirty="0" err="1"/>
              <a:t>dood</a:t>
            </a:r>
            <a:r>
              <a:rPr dirty="0"/>
              <a:t> of </a:t>
            </a:r>
            <a:r>
              <a:rPr dirty="0" err="1"/>
              <a:t>zelfmoord</a:t>
            </a:r>
          </a:p>
          <a:p>
            <a:pPr>
              <a:buChar char="•"/>
            </a:pPr>
            <a:r>
              <a:rPr dirty="0" err="1"/>
              <a:t>Concentratieproblemen</a:t>
            </a:r>
          </a:p>
          <a:p>
            <a:pPr>
              <a:buChar char="•"/>
            </a:pPr>
            <a:r>
              <a:rPr dirty="0" err="1"/>
              <a:t>Schuldgevoelens</a:t>
            </a:r>
            <a:r>
              <a:rPr dirty="0"/>
              <a:t>, </a:t>
            </a:r>
            <a:r>
              <a:rPr dirty="0" err="1"/>
              <a:t>gevoel</a:t>
            </a:r>
            <a:r>
              <a:rPr dirty="0"/>
              <a:t> van </a:t>
            </a:r>
            <a:r>
              <a:rPr dirty="0" err="1"/>
              <a:t>waardeloosheid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schaamte</a:t>
            </a:r>
          </a:p>
        </p:txBody>
      </p:sp>
    </p:spTree>
    <p:extLst>
      <p:ext uri="{BB962C8B-B14F-4D97-AF65-F5344CB8AC3E}">
        <p14:creationId xmlns:p14="http://schemas.microsoft.com/office/powerpoint/2010/main" val="408422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Wees beschikbaar. Er zijn is belangrijk!</a:t>
            </a:r>
          </a:p>
          <a:p>
            <a:r>
              <a:rPr lang="nl-NL" dirty="0"/>
              <a:t>Heb je kind lief</a:t>
            </a:r>
          </a:p>
          <a:p>
            <a:r>
              <a:rPr lang="nl-NL" dirty="0"/>
              <a:t>Onvoorwaardelijke steun</a:t>
            </a:r>
          </a:p>
          <a:p>
            <a:r>
              <a:rPr lang="nl-NL" dirty="0"/>
              <a:t>Zoek hulp</a:t>
            </a:r>
          </a:p>
        </p:txBody>
      </p:sp>
    </p:spTree>
    <p:extLst>
      <p:ext uri="{BB962C8B-B14F-4D97-AF65-F5344CB8AC3E}">
        <p14:creationId xmlns:p14="http://schemas.microsoft.com/office/powerpoint/2010/main" val="3310062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0</Words>
  <Application>Microsoft Office PowerPoint</Application>
  <PresentationFormat>Aangepast</PresentationFormat>
  <Paragraphs>0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Gebrokenheid onder jongeren </vt:lpstr>
      <vt:lpstr>Hoe sta je zelf tegenover (de opvoeding van) tieners en jongeren?  Welk beeld heb je van hen?  </vt:lpstr>
      <vt:lpstr>Jongerenculturen</vt:lpstr>
      <vt:lpstr>Waar zijn jongeren mee bezig?</vt:lpstr>
      <vt:lpstr>Depressie bij jongeren</vt:lpstr>
      <vt:lpstr>Externe factoren</vt:lpstr>
      <vt:lpstr>PowerPoint-presentatie</vt:lpstr>
      <vt:lpstr>PowerPoint-presentatie</vt:lpstr>
      <vt:lpstr>Wat kun je doen?</vt:lpstr>
      <vt:lpstr>Negatief zelfbeeld vs zelfaanvaarding</vt:lpstr>
    </vt:vector>
  </TitlesOfParts>
  <Company>Witst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Marianne van der Sluijs</dc:creator>
  <cp:lastModifiedBy>Raise Up</cp:lastModifiedBy>
  <cp:revision>230</cp:revision>
  <dcterms:created xsi:type="dcterms:W3CDTF">2017-09-20T15:00:19Z</dcterms:created>
  <dcterms:modified xsi:type="dcterms:W3CDTF">2017-10-06T11:39:17Z</dcterms:modified>
</cp:coreProperties>
</file>